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4660"/>
  </p:normalViewPr>
  <p:slideViewPr>
    <p:cSldViewPr snapToGrid="0">
      <p:cViewPr varScale="1">
        <p:scale>
          <a:sx n="109" d="100"/>
          <a:sy n="109" d="100"/>
        </p:scale>
        <p:origin x="13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5/6/2022</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5/6/2022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5/6/2022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5/6/2022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5/6/2022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5/6/2022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5/6/2022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5/6/2022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5/6/2022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533677" cy="615553"/>
          </a:xfrm>
          <a:prstGeom prst="rect">
            <a:avLst/>
          </a:prstGeom>
        </p:spPr>
        <p:txBody>
          <a:bodyPr wrap="none">
            <a:spAutoFit/>
          </a:bodyPr>
          <a:lstStyle/>
          <a:p>
            <a:r>
              <a:rPr lang="en-US" sz="1700" b="1" dirty="0">
                <a:solidFill>
                  <a:prstClr val="white"/>
                </a:solidFill>
              </a:rPr>
              <a:t>LMRFC Forecasts Issued Morning of May 6, 2022</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36514" y="126383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36514" y="347969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36514" y="2633708"/>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749701" y="1166842"/>
            <a:ext cx="11205784" cy="5355312"/>
          </a:xfrm>
          <a:prstGeom prst="rect">
            <a:avLst/>
          </a:prstGeom>
          <a:noFill/>
        </p:spPr>
        <p:txBody>
          <a:bodyPr wrap="square" rtlCol="0">
            <a:spAutoFit/>
          </a:bodyPr>
          <a:lstStyle/>
          <a:p>
            <a:r>
              <a:rPr lang="en-US" dirty="0">
                <a:solidFill>
                  <a:prstClr val="black"/>
                </a:solidFill>
              </a:rPr>
              <a:t>Heavy rain fell over parts of Oklahoma, Kansas, Arkansas, and Missouri during the past two days.  One to two inches of additional rainfall is expected over the Ohio Valley today.  This rainfall is causing significant rises on the middle Mississippi and Arkansas Rivers and rises on the Ohio River.   Forecast crests on the middle Mississippi River above the confluence with the Ohio River will be the highest levels of the season and near levels from March of 2021.</a:t>
            </a:r>
          </a:p>
          <a:p>
            <a:endParaRPr lang="en-US" dirty="0">
              <a:solidFill>
                <a:prstClr val="black"/>
              </a:solidFill>
            </a:endParaRPr>
          </a:p>
          <a:p>
            <a:r>
              <a:rPr lang="en-US" dirty="0">
                <a:solidFill>
                  <a:prstClr val="black"/>
                </a:solidFill>
              </a:rPr>
              <a:t>Minor to moderate flooding is forecast on the middle Mississippi River.  Cape Girardeau, MO is forecast to crest at 38.0ft on May 10</a:t>
            </a:r>
            <a:r>
              <a:rPr lang="en-US" baseline="30000" dirty="0">
                <a:solidFill>
                  <a:prstClr val="black"/>
                </a:solidFill>
              </a:rPr>
              <a:t>th  </a:t>
            </a:r>
            <a:r>
              <a:rPr lang="en-US" dirty="0">
                <a:solidFill>
                  <a:prstClr val="black"/>
                </a:solidFill>
              </a:rPr>
              <a:t>and Thebes, MO is forecast to crest at 37.0ft on May 11</a:t>
            </a:r>
            <a:r>
              <a:rPr lang="en-US" baseline="30000" dirty="0">
                <a:solidFill>
                  <a:prstClr val="black"/>
                </a:solidFill>
              </a:rPr>
              <a:t>th</a:t>
            </a:r>
            <a:r>
              <a:rPr lang="en-US" dirty="0">
                <a:solidFill>
                  <a:prstClr val="black"/>
                </a:solidFill>
              </a:rPr>
              <a:t>.  </a:t>
            </a:r>
          </a:p>
          <a:p>
            <a:endParaRPr lang="en-US" dirty="0">
              <a:solidFill>
                <a:prstClr val="black"/>
              </a:solidFill>
            </a:endParaRPr>
          </a:p>
          <a:p>
            <a:r>
              <a:rPr lang="en-US" dirty="0">
                <a:solidFill>
                  <a:prstClr val="black"/>
                </a:solidFill>
              </a:rPr>
              <a:t>Minor flooding is also expected on the lower Ohio River with Cairo, IL forecast to crest slightly above flood stage at 40.5ft on May 13</a:t>
            </a:r>
            <a:r>
              <a:rPr lang="en-US" baseline="30000" dirty="0">
                <a:solidFill>
                  <a:prstClr val="black"/>
                </a:solidFill>
              </a:rPr>
              <a:t>th</a:t>
            </a:r>
            <a:r>
              <a:rPr lang="en-US" dirty="0">
                <a:solidFill>
                  <a:prstClr val="black"/>
                </a:solidFill>
              </a:rPr>
              <a:t>.  </a:t>
            </a:r>
          </a:p>
          <a:p>
            <a:endParaRPr lang="en-US" dirty="0">
              <a:solidFill>
                <a:prstClr val="black"/>
              </a:solidFill>
            </a:endParaRPr>
          </a:p>
          <a:p>
            <a:r>
              <a:rPr lang="en-US" dirty="0">
                <a:solidFill>
                  <a:prstClr val="black"/>
                </a:solidFill>
              </a:rPr>
              <a:t>As rises continue downstream on the lower Mississippi River,  minor flooding is also forecast at Natchez, MS and Red River Landing, LA with crests expected for the third week of May. </a:t>
            </a:r>
          </a:p>
          <a:p>
            <a:endParaRPr lang="en-US" dirty="0">
              <a:solidFill>
                <a:prstClr val="black"/>
              </a:solidFill>
            </a:endParaRPr>
          </a:p>
          <a:p>
            <a:r>
              <a:rPr lang="en-US" dirty="0">
                <a:solidFill>
                  <a:prstClr val="black"/>
                </a:solidFill>
              </a:rPr>
              <a:t>Crest levels on the lower Mississippi River are expected to be near or slightly higher than what occurred at the end of April. </a:t>
            </a:r>
          </a:p>
          <a:p>
            <a:endParaRPr lang="en-US" dirty="0">
              <a:solidFill>
                <a:prstClr val="black"/>
              </a:solidFill>
            </a:endParaRPr>
          </a:p>
          <a:p>
            <a:r>
              <a:rPr lang="en-US" dirty="0">
                <a:solidFill>
                  <a:prstClr val="black"/>
                </a:solidFill>
              </a:rPr>
              <a:t>The 16 day future rainfall guidance doesn’t show much additional rainfall so guidance levels are similar to the official forecasts for the lower Ohio and lower Mississippi Rivers. </a:t>
            </a:r>
          </a:p>
        </p:txBody>
      </p:sp>
      <p:sp>
        <p:nvSpPr>
          <p:cNvPr id="15" name="Oval 14">
            <a:extLst>
              <a:ext uri="{FF2B5EF4-FFF2-40B4-BE49-F238E27FC236}">
                <a16:creationId xmlns:a16="http://schemas.microsoft.com/office/drawing/2014/main" id="{74994461-6AC5-4775-839E-14BA5B597118}"/>
              </a:ext>
            </a:extLst>
          </p:cNvPr>
          <p:cNvSpPr/>
          <p:nvPr/>
        </p:nvSpPr>
        <p:spPr>
          <a:xfrm>
            <a:off x="236513" y="513181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Oval 15">
            <a:extLst>
              <a:ext uri="{FF2B5EF4-FFF2-40B4-BE49-F238E27FC236}">
                <a16:creationId xmlns:a16="http://schemas.microsoft.com/office/drawing/2014/main" id="{6F09A667-55F8-407B-9545-D9D558887BB9}"/>
              </a:ext>
            </a:extLst>
          </p:cNvPr>
          <p:cNvSpPr/>
          <p:nvPr/>
        </p:nvSpPr>
        <p:spPr>
          <a:xfrm>
            <a:off x="241592" y="432568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Oval 16">
            <a:extLst>
              <a:ext uri="{FF2B5EF4-FFF2-40B4-BE49-F238E27FC236}">
                <a16:creationId xmlns:a16="http://schemas.microsoft.com/office/drawing/2014/main" id="{4A1E3805-28B4-43D5-9CAB-B3377352A490}"/>
              </a:ext>
            </a:extLst>
          </p:cNvPr>
          <p:cNvSpPr/>
          <p:nvPr/>
        </p:nvSpPr>
        <p:spPr>
          <a:xfrm>
            <a:off x="236513" y="593795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May 6 2022 @  11:00 am CDT</a:t>
            </a:r>
          </a:p>
        </p:txBody>
      </p:sp>
      <p:grpSp>
        <p:nvGrpSpPr>
          <p:cNvPr id="52" name="Group 51"/>
          <p:cNvGrpSpPr/>
          <p:nvPr/>
        </p:nvGrpSpPr>
        <p:grpSpPr>
          <a:xfrm>
            <a:off x="1207807"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20.8’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028700" y="2135753"/>
            <a:ext cx="3892577" cy="949779"/>
            <a:chOff x="461644" y="2806880"/>
            <a:chExt cx="2959017"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14.8’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56581" y="3291488"/>
              <a:ext cx="196408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over the next 5 days  </a:t>
              </a:r>
            </a:p>
          </p:txBody>
        </p:sp>
      </p:grpSp>
      <p:grpSp>
        <p:nvGrpSpPr>
          <p:cNvPr id="128" name="Group 127"/>
          <p:cNvGrpSpPr/>
          <p:nvPr/>
        </p:nvGrpSpPr>
        <p:grpSpPr>
          <a:xfrm>
            <a:off x="583829" y="4201425"/>
            <a:ext cx="3767936" cy="1004976"/>
            <a:chOff x="461644" y="2806880"/>
            <a:chExt cx="2754495" cy="1042694"/>
          </a:xfrm>
        </p:grpSpPr>
        <p:sp>
          <p:nvSpPr>
            <p:cNvPr id="129" name="Rounded Rectangle 128"/>
            <p:cNvSpPr/>
            <p:nvPr/>
          </p:nvSpPr>
          <p:spPr>
            <a:xfrm>
              <a:off x="461644" y="2806880"/>
              <a:ext cx="2754495" cy="1042694"/>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8739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45.3’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295689" y="3274142"/>
              <a:ext cx="1885325" cy="478992"/>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Falls for a few days and cresting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48.5’ on May 19</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25.5’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560444" y="3155395"/>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over the next 5 days </a:t>
              </a:r>
            </a:p>
          </p:txBody>
        </p:sp>
      </p:grpSp>
      <p:grpSp>
        <p:nvGrpSpPr>
          <p:cNvPr id="166" name="Group 165"/>
          <p:cNvGrpSpPr/>
          <p:nvPr/>
        </p:nvGrpSpPr>
        <p:grpSpPr>
          <a:xfrm>
            <a:off x="7426917" y="4227149"/>
            <a:ext cx="4229180" cy="949779"/>
            <a:chOff x="461644" y="2806880"/>
            <a:chExt cx="3314826" cy="949779"/>
          </a:xfrm>
        </p:grpSpPr>
        <p:sp>
          <p:nvSpPr>
            <p:cNvPr id="167" name="Rounded Rectangle 166"/>
            <p:cNvSpPr/>
            <p:nvPr/>
          </p:nvSpPr>
          <p:spPr>
            <a:xfrm>
              <a:off x="461644" y="2806880"/>
              <a:ext cx="313846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35.7’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365928" y="3244053"/>
              <a:ext cx="241054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and remaining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over the next 5 days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1" y="1592626"/>
            <a:ext cx="1782601"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702076" y="3525303"/>
            <a:ext cx="1041206" cy="1058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51765" y="4747638"/>
            <a:ext cx="1109412" cy="26096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2" y="1151335"/>
            <a:ext cx="3383333" cy="949779"/>
            <a:chOff x="720724" y="1221920"/>
            <a:chExt cx="3246472" cy="949779"/>
          </a:xfrm>
        </p:grpSpPr>
        <p:sp>
          <p:nvSpPr>
            <p:cNvPr id="272" name="Rounded Rectangle 271"/>
            <p:cNvSpPr/>
            <p:nvPr/>
          </p:nvSpPr>
          <p:spPr>
            <a:xfrm>
              <a:off x="720724" y="1221920"/>
              <a:ext cx="31967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17.6’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883379" y="1730130"/>
              <a:ext cx="2083817"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over the next 5 days</a:t>
              </a:r>
            </a:p>
          </p:txBody>
        </p:sp>
      </p:grpSp>
      <p:grpSp>
        <p:nvGrpSpPr>
          <p:cNvPr id="294" name="Group 293"/>
          <p:cNvGrpSpPr/>
          <p:nvPr/>
        </p:nvGrpSpPr>
        <p:grpSpPr>
          <a:xfrm>
            <a:off x="7780944" y="2168274"/>
            <a:ext cx="3973872"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30.1’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751599" y="1593115"/>
              <a:ext cx="216372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and cresting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40.5’ on May 13</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27" name="Group 326"/>
          <p:cNvGrpSpPr/>
          <p:nvPr/>
        </p:nvGrpSpPr>
        <p:grpSpPr>
          <a:xfrm>
            <a:off x="7631131" y="3187337"/>
            <a:ext cx="4483344"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36.9’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177308" cy="949779"/>
            <a:chOff x="461644" y="2806880"/>
            <a:chExt cx="2685415"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11.5’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470660" y="3193780"/>
              <a:ext cx="156902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falls over the next 5 days.  </a:t>
              </a:r>
            </a:p>
          </p:txBody>
        </p:sp>
      </p:grpSp>
      <p:grpSp>
        <p:nvGrpSpPr>
          <p:cNvPr id="366" name="Group 365"/>
          <p:cNvGrpSpPr/>
          <p:nvPr/>
        </p:nvGrpSpPr>
        <p:grpSpPr>
          <a:xfrm>
            <a:off x="47498" y="5305268"/>
            <a:ext cx="4733565" cy="972983"/>
            <a:chOff x="461644" y="2806880"/>
            <a:chExt cx="3014698" cy="972983"/>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32.1’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474239" y="3133532"/>
              <a:ext cx="2002103"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Falls through early next week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next 5 days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Crest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9008143" y="3647982"/>
            <a:ext cx="28929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and remaining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15327" y="1506635"/>
            <a:ext cx="24227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over the next 5 days reaching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by May 13th</a:t>
            </a:r>
          </a:p>
        </p:txBody>
      </p:sp>
      <p:sp>
        <p:nvSpPr>
          <p:cNvPr id="18" name="Rectangle 17">
            <a:extLst>
              <a:ext uri="{FF2B5EF4-FFF2-40B4-BE49-F238E27FC236}">
                <a16:creationId xmlns:a16="http://schemas.microsoft.com/office/drawing/2014/main" id="{F95B5EAD-E60C-4890-99E0-43EB2D0B08E0}"/>
              </a:ext>
            </a:extLst>
          </p:cNvPr>
          <p:cNvSpPr/>
          <p:nvPr/>
        </p:nvSpPr>
        <p:spPr>
          <a:xfrm>
            <a:off x="8550657" y="3474353"/>
            <a:ext cx="855427"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ACTION</a:t>
            </a:r>
            <a:endParaRPr lang="en-US" dirty="0"/>
          </a:p>
        </p:txBody>
      </p:sp>
      <p:sp>
        <p:nvSpPr>
          <p:cNvPr id="151" name="Rectangle 150">
            <a:extLst>
              <a:ext uri="{FF2B5EF4-FFF2-40B4-BE49-F238E27FC236}">
                <a16:creationId xmlns:a16="http://schemas.microsoft.com/office/drawing/2014/main" id="{F95B5EAD-E60C-4890-99E0-43EB2D0B08E0}"/>
              </a:ext>
            </a:extLst>
          </p:cNvPr>
          <p:cNvSpPr/>
          <p:nvPr/>
        </p:nvSpPr>
        <p:spPr>
          <a:xfrm>
            <a:off x="8364182" y="4499246"/>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2" name="Rectangle 11"/>
          <p:cNvSpPr/>
          <p:nvPr/>
        </p:nvSpPr>
        <p:spPr>
          <a:xfrm>
            <a:off x="1538987" y="4476213"/>
            <a:ext cx="774571" cy="276999"/>
          </a:xfrm>
          <a:prstGeom prst="rect">
            <a:avLst/>
          </a:prstGeom>
        </p:spPr>
        <p:txBody>
          <a:bodyPr wrap="none">
            <a:spAutoFit/>
          </a:bodyPr>
          <a:lstStyle/>
          <a:p>
            <a:pPr lvl="0"/>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sp>
        <p:nvSpPr>
          <p:cNvPr id="179" name="Rectangle 178">
            <a:extLst>
              <a:ext uri="{FF2B5EF4-FFF2-40B4-BE49-F238E27FC236}">
                <a16:creationId xmlns:a16="http://schemas.microsoft.com/office/drawing/2014/main" id="{55231EF2-EC96-4A76-9F81-902AA179A553}"/>
              </a:ext>
            </a:extLst>
          </p:cNvPr>
          <p:cNvSpPr/>
          <p:nvPr/>
        </p:nvSpPr>
        <p:spPr>
          <a:xfrm>
            <a:off x="1008869" y="5594199"/>
            <a:ext cx="774571" cy="276999"/>
          </a:xfrm>
          <a:prstGeom prst="rect">
            <a:avLst/>
          </a:prstGeom>
        </p:spPr>
        <p:txBody>
          <a:bodyPr wrap="none">
            <a:spAutoFit/>
          </a:bodyPr>
          <a:lstStyle/>
          <a:p>
            <a:pPr lvl="0"/>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pic>
        <p:nvPicPr>
          <p:cNvPr id="165" name="Picture 3">
            <a:extLst>
              <a:ext uri="{FF2B5EF4-FFF2-40B4-BE49-F238E27FC236}">
                <a16:creationId xmlns:a16="http://schemas.microsoft.com/office/drawing/2014/main" id="{F5651B37-9A72-4589-8609-E65F6D596C1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18575" y="1654645"/>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0" name="Picture 3">
            <a:extLst>
              <a:ext uri="{FF2B5EF4-FFF2-40B4-BE49-F238E27FC236}">
                <a16:creationId xmlns:a16="http://schemas.microsoft.com/office/drawing/2014/main" id="{77CDD39F-5CDC-4DDE-9D0B-FAEF9D2EEDE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9802" y="162016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 name="Picture 153">
            <a:extLst>
              <a:ext uri="{FF2B5EF4-FFF2-40B4-BE49-F238E27FC236}">
                <a16:creationId xmlns:a16="http://schemas.microsoft.com/office/drawing/2014/main" id="{4B04B8B4-30B4-408C-A86E-C128CB34A7F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01433" y="474763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158">
            <a:extLst>
              <a:ext uri="{FF2B5EF4-FFF2-40B4-BE49-F238E27FC236}">
                <a16:creationId xmlns:a16="http://schemas.microsoft.com/office/drawing/2014/main" id="{EC069F03-8E4D-4C76-9A79-2478800810E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1860" y="580194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03C4C4F1-7413-4777-B827-D4E52AEBBBE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58930" y="2669027"/>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172">
            <a:extLst>
              <a:ext uri="{FF2B5EF4-FFF2-40B4-BE49-F238E27FC236}">
                <a16:creationId xmlns:a16="http://schemas.microsoft.com/office/drawing/2014/main" id="{377FF84D-AA53-4D44-A91D-F419C3FEEED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65622" y="575722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3">
            <a:extLst>
              <a:ext uri="{FF2B5EF4-FFF2-40B4-BE49-F238E27FC236}">
                <a16:creationId xmlns:a16="http://schemas.microsoft.com/office/drawing/2014/main" id="{148856A3-396A-476C-A069-791FF35BF16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3283" y="262543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3">
            <a:extLst>
              <a:ext uri="{FF2B5EF4-FFF2-40B4-BE49-F238E27FC236}">
                <a16:creationId xmlns:a16="http://schemas.microsoft.com/office/drawing/2014/main" id="{65EAE2EB-6CA1-46C9-BC02-A625406844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0296" y="3628467"/>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7" name="Picture 3">
            <a:extLst>
              <a:ext uri="{FF2B5EF4-FFF2-40B4-BE49-F238E27FC236}">
                <a16:creationId xmlns:a16="http://schemas.microsoft.com/office/drawing/2014/main" id="{85A6B2A5-06A1-4527-8F88-E2EB0E22C4F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47532" y="369789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0" name="Picture 3">
            <a:extLst>
              <a:ext uri="{FF2B5EF4-FFF2-40B4-BE49-F238E27FC236}">
                <a16:creationId xmlns:a16="http://schemas.microsoft.com/office/drawing/2014/main" id="{0EBCD2A5-DD2E-46D7-BE3D-114C28EC098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14717" y="473477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14640</TotalTime>
  <Words>521</Words>
  <Application>Microsoft Office PowerPoint</Application>
  <PresentationFormat>Widescreen</PresentationFormat>
  <Paragraphs>78</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690</cp:revision>
  <cp:lastPrinted>2019-06-25T17:36:27Z</cp:lastPrinted>
  <dcterms:created xsi:type="dcterms:W3CDTF">2019-02-26T19:21:25Z</dcterms:created>
  <dcterms:modified xsi:type="dcterms:W3CDTF">2022-05-06T17:30:56Z</dcterms:modified>
</cp:coreProperties>
</file>